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20"/>
  </p:notesMasterIdLst>
  <p:handoutMasterIdLst>
    <p:handoutMasterId r:id="rId21"/>
  </p:handoutMasterIdLst>
  <p:sldIdLst>
    <p:sldId id="421" r:id="rId2"/>
    <p:sldId id="422" r:id="rId3"/>
    <p:sldId id="423" r:id="rId4"/>
    <p:sldId id="424" r:id="rId5"/>
    <p:sldId id="425" r:id="rId6"/>
    <p:sldId id="428" r:id="rId7"/>
    <p:sldId id="429" r:id="rId8"/>
    <p:sldId id="430" r:id="rId9"/>
    <p:sldId id="431" r:id="rId10"/>
    <p:sldId id="432" r:id="rId11"/>
    <p:sldId id="438" r:id="rId12"/>
    <p:sldId id="439" r:id="rId13"/>
    <p:sldId id="440" r:id="rId14"/>
    <p:sldId id="441" r:id="rId15"/>
    <p:sldId id="442" r:id="rId16"/>
    <p:sldId id="443" r:id="rId17"/>
    <p:sldId id="444" r:id="rId18"/>
    <p:sldId id="445" r:id="rId19"/>
  </p:sldIdLst>
  <p:sldSz cx="9144000" cy="6858000" type="screen4x3"/>
  <p:notesSz cx="9144000" cy="6858000"/>
  <p:custDataLst>
    <p:tags r:id="rId22"/>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D74D961E-4CF1-44C0-AC25-E2E1A2413AA3}">
          <p14:sldIdLst>
            <p14:sldId id="421"/>
            <p14:sldId id="422"/>
            <p14:sldId id="423"/>
            <p14:sldId id="424"/>
            <p14:sldId id="425"/>
            <p14:sldId id="428"/>
            <p14:sldId id="429"/>
            <p14:sldId id="430"/>
            <p14:sldId id="431"/>
            <p14:sldId id="432"/>
            <p14:sldId id="438"/>
            <p14:sldId id="439"/>
            <p14:sldId id="440"/>
            <p14:sldId id="441"/>
            <p14:sldId id="442"/>
          </p14:sldIdLst>
        </p14:section>
        <p14:section name="Başlıksız Bölüm" id="{387F5649-D7E6-4B01-9C13-9DDD828577D1}">
          <p14:sldIdLst>
            <p14:sldId id="443"/>
            <p14:sldId id="444"/>
            <p14:sldId id="445"/>
          </p14:sldIdLst>
        </p14:section>
      </p14:sectionLst>
    </p:ext>
    <p:ext uri="{EFAFB233-063F-42B5-8137-9DF3F51BA10A}">
      <p15:sldGuideLst xmlns:p15="http://schemas.microsoft.com/office/powerpoint/2012/main" xmlns="">
        <p15:guide id="1" orient="horz" pos="2614" userDrawn="1">
          <p15:clr>
            <a:srgbClr val="A4A3A4"/>
          </p15:clr>
        </p15:guide>
        <p15:guide id="2" pos="1066"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94662" autoAdjust="0"/>
  </p:normalViewPr>
  <p:slideViewPr>
    <p:cSldViewPr showGuides="1">
      <p:cViewPr>
        <p:scale>
          <a:sx n="90" d="100"/>
          <a:sy n="90" d="100"/>
        </p:scale>
        <p:origin x="-1014" y="-6"/>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orient="horz" pos="2160"/>
        <p:guide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pPr/>
              <a:t>11.12.2019</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pPr/>
              <a:t>11.12.2019</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95536" y="188640"/>
            <a:ext cx="8568952" cy="3108543"/>
          </a:xfrm>
          <a:prstGeom prst="rect">
            <a:avLst/>
          </a:prstGeom>
        </p:spPr>
        <p:txBody>
          <a:bodyPr wrap="square">
            <a:spAutoFit/>
          </a:bodyPr>
          <a:lstStyle/>
          <a:p>
            <a:r>
              <a:rPr lang="tr-TR" sz="2800" b="1" dirty="0"/>
              <a:t>Tehlikeli Yüklerin Ayrılması</a:t>
            </a:r>
            <a:endParaRPr lang="tr-TR" sz="2400" b="1" dirty="0"/>
          </a:p>
          <a:p>
            <a:r>
              <a:rPr lang="tr-TR" sz="2400" dirty="0"/>
              <a:t>IMDG kod bölüm 7.2.’de tehlikeli yüklerin ayrılmaları ile hükümler bulunmaktadır. </a:t>
            </a:r>
            <a:r>
              <a:rPr lang="tr-TR" sz="2400" dirty="0" smtClean="0"/>
              <a:t>Ayrılma hükümleri </a:t>
            </a:r>
            <a:r>
              <a:rPr lang="tr-TR" sz="2400" dirty="0"/>
              <a:t>maddelerin bir sızıntı </a:t>
            </a:r>
            <a:r>
              <a:rPr lang="tr-TR" sz="2400" dirty="0" smtClean="0"/>
              <a:t>olması durumunda </a:t>
            </a:r>
            <a:r>
              <a:rPr lang="tr-TR" sz="2400" dirty="0"/>
              <a:t>birbirlerine ve reaksiyona </a:t>
            </a:r>
            <a:r>
              <a:rPr lang="tr-TR" sz="2400" dirty="0" smtClean="0"/>
              <a:t>girerek çevrelerine verebilecekleri </a:t>
            </a:r>
            <a:r>
              <a:rPr lang="tr-TR" sz="2400" dirty="0"/>
              <a:t>zarar göre düzenlenmiştir</a:t>
            </a:r>
            <a:r>
              <a:rPr lang="tr-TR" sz="2400" dirty="0" smtClean="0"/>
              <a:t>.</a:t>
            </a:r>
          </a:p>
          <a:p>
            <a:endParaRPr lang="tr-TR" sz="2400" dirty="0"/>
          </a:p>
          <a:p>
            <a:r>
              <a:rPr lang="tr-TR" sz="2400" dirty="0"/>
              <a:t>Ayrılma kuralları tehlikeli yüklerin hem gemi içinde istiflerinde hem de araç ve </a:t>
            </a:r>
            <a:r>
              <a:rPr lang="tr-TR" sz="2400" dirty="0" smtClean="0"/>
              <a:t>konteyner içlerine </a:t>
            </a:r>
            <a:r>
              <a:rPr lang="tr-TR" sz="2400" dirty="0"/>
              <a:t>istiflerinde uygulanmaktadır.</a:t>
            </a:r>
          </a:p>
        </p:txBody>
      </p:sp>
    </p:spTree>
    <p:extLst>
      <p:ext uri="{BB962C8B-B14F-4D97-AF65-F5344CB8AC3E}">
        <p14:creationId xmlns:p14="http://schemas.microsoft.com/office/powerpoint/2010/main" val="38418113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6340197"/>
          </a:xfrm>
          <a:prstGeom prst="rect">
            <a:avLst/>
          </a:prstGeom>
        </p:spPr>
        <p:txBody>
          <a:bodyPr wrap="square">
            <a:spAutoFit/>
          </a:bodyPr>
          <a:lstStyle/>
          <a:p>
            <a:r>
              <a:rPr lang="tr-TR" sz="2400" b="1" dirty="0"/>
              <a:t>Tehlikeli Yük Taşıması Yapan Gemiler İçin </a:t>
            </a:r>
            <a:r>
              <a:rPr lang="tr-TR" sz="2400" b="1" dirty="0" err="1" smtClean="0"/>
              <a:t>Ems</a:t>
            </a:r>
            <a:r>
              <a:rPr lang="tr-TR" sz="2400" b="1" dirty="0"/>
              <a:t> </a:t>
            </a:r>
            <a:r>
              <a:rPr lang="tr-TR" sz="2400" b="1" dirty="0" smtClean="0"/>
              <a:t>Prosedürleri</a:t>
            </a:r>
          </a:p>
          <a:p>
            <a:endParaRPr lang="tr-TR" sz="2400" b="1" dirty="0" smtClean="0"/>
          </a:p>
          <a:p>
            <a:r>
              <a:rPr lang="tr-TR" sz="2300" dirty="0"/>
              <a:t>Tehlikeli yük taşıyan gemiler için hazırlanmış olan EMS (Acil Durum Prosedürleri) </a:t>
            </a:r>
            <a:r>
              <a:rPr lang="tr-TR" sz="2300" dirty="0" smtClean="0"/>
              <a:t>taşıdıkları yüklerin </a:t>
            </a:r>
            <a:r>
              <a:rPr lang="tr-TR" sz="2300" dirty="0"/>
              <a:t>ortaya çıkardığı kazalar ile ilgili tıbbi ilk yardım rehberiyle birlikte </a:t>
            </a:r>
            <a:r>
              <a:rPr lang="tr-TR" sz="2300" dirty="0" smtClean="0"/>
              <a:t>yapılacakları içermektedir.</a:t>
            </a:r>
            <a:r>
              <a:rPr lang="tr-TR" sz="2400" dirty="0"/>
              <a:t> Tehlikeli yük taşımalarında belirtilen kurallara ne kadar uyulursa uyulsun her</a:t>
            </a:r>
          </a:p>
          <a:p>
            <a:r>
              <a:rPr lang="tr-TR" sz="2400" dirty="0"/>
              <a:t>zaman kaza olma riski vardır. Bu kaza durumlarında yapılacak olanları içeren EMS </a:t>
            </a:r>
            <a:r>
              <a:rPr lang="tr-TR" sz="2400" dirty="0" smtClean="0"/>
              <a:t>prosedürleri IMDG </a:t>
            </a:r>
            <a:r>
              <a:rPr lang="tr-TR" sz="2400" dirty="0"/>
              <a:t>koda ek olarak hazırlanmıştır. IMDG kod ile birlikte uygulanmaktadır. IMO </a:t>
            </a:r>
            <a:r>
              <a:rPr lang="tr-TR" sz="2400" dirty="0" smtClean="0"/>
              <a:t>tarafından 1981 </a:t>
            </a:r>
            <a:r>
              <a:rPr lang="tr-TR" sz="2400" dirty="0"/>
              <a:t>yılında yayınlanmıştır</a:t>
            </a:r>
            <a:r>
              <a:rPr lang="tr-TR" sz="2400" dirty="0" smtClean="0"/>
              <a:t>.</a:t>
            </a:r>
          </a:p>
          <a:p>
            <a:endParaRPr lang="tr-TR" sz="2400" dirty="0" smtClean="0"/>
          </a:p>
          <a:p>
            <a:r>
              <a:rPr lang="tr-TR" sz="2400" dirty="0"/>
              <a:t>EMS prosedürlerinde aşağıdakiler bulunmaktadır</a:t>
            </a:r>
            <a:r>
              <a:rPr lang="tr-TR" sz="2400" dirty="0" smtClean="0"/>
              <a:t>:</a:t>
            </a:r>
          </a:p>
          <a:p>
            <a:endParaRPr lang="tr-TR" sz="2400" dirty="0"/>
          </a:p>
          <a:p>
            <a:r>
              <a:rPr lang="tr-TR" sz="2400" dirty="0"/>
              <a:t>• Taşınması gereken acil durum müdahale donanımları</a:t>
            </a:r>
          </a:p>
          <a:p>
            <a:r>
              <a:rPr lang="tr-TR" sz="2400" dirty="0"/>
              <a:t>• Acil durum prosedürleri</a:t>
            </a:r>
          </a:p>
          <a:p>
            <a:r>
              <a:rPr lang="tr-TR" sz="2400" dirty="0"/>
              <a:t>• Acil durumların meydana gelmesinde yapılacaklar</a:t>
            </a:r>
          </a:p>
          <a:p>
            <a:r>
              <a:rPr lang="tr-TR" sz="2400" dirty="0"/>
              <a:t>• Özel durumları bulunan maddeler için özel yapılacaklar</a:t>
            </a:r>
          </a:p>
        </p:txBody>
      </p:sp>
    </p:spTree>
    <p:extLst>
      <p:ext uri="{BB962C8B-B14F-4D97-AF65-F5344CB8AC3E}">
        <p14:creationId xmlns:p14="http://schemas.microsoft.com/office/powerpoint/2010/main" val="10254879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770537"/>
          </a:xfrm>
          <a:prstGeom prst="rect">
            <a:avLst/>
          </a:prstGeom>
        </p:spPr>
        <p:txBody>
          <a:bodyPr wrap="square">
            <a:spAutoFit/>
          </a:bodyPr>
          <a:lstStyle/>
          <a:p>
            <a:r>
              <a:rPr lang="tr-TR" sz="2400" b="1" dirty="0"/>
              <a:t>Tehlikeli Yük Taşıması Yapan Gemiler İçin </a:t>
            </a:r>
            <a:r>
              <a:rPr lang="tr-TR" sz="2400" b="1" dirty="0" err="1" smtClean="0"/>
              <a:t>Ems</a:t>
            </a:r>
            <a:r>
              <a:rPr lang="tr-TR" sz="2400" b="1" dirty="0"/>
              <a:t> </a:t>
            </a:r>
            <a:r>
              <a:rPr lang="tr-TR" sz="2400" b="1" dirty="0" smtClean="0"/>
              <a:t>Prosedürleri</a:t>
            </a:r>
          </a:p>
          <a:p>
            <a:endParaRPr lang="tr-TR" sz="2400" b="1" dirty="0" smtClean="0"/>
          </a:p>
          <a:p>
            <a:r>
              <a:rPr lang="tr-TR" sz="2300" dirty="0"/>
              <a:t>EMS prosedürleri gemiyi, üzerindeki yükü ve personeli korumak amaçlı hazırlanmaktadır.</a:t>
            </a:r>
          </a:p>
          <a:p>
            <a:r>
              <a:rPr lang="tr-TR" sz="2300" dirty="0"/>
              <a:t>Özel taşınan yükler için özel acil durum planlarını da içermektedir. Yangın, kimyasal </a:t>
            </a:r>
            <a:r>
              <a:rPr lang="tr-TR" sz="2300" dirty="0" smtClean="0"/>
              <a:t>sızıntı ve </a:t>
            </a:r>
            <a:r>
              <a:rPr lang="tr-TR" sz="2300" dirty="0"/>
              <a:t>yük devrilmesi gibi durumlar için yapılan acil durumlar planları, uygulamada </a:t>
            </a:r>
            <a:r>
              <a:rPr lang="tr-TR" sz="2300" dirty="0" smtClean="0"/>
              <a:t>kullanılacak donanımları </a:t>
            </a:r>
            <a:r>
              <a:rPr lang="tr-TR" sz="2300" dirty="0"/>
              <a:t>da içermektedir. Yapılması gereken işlemler yüklerin durumuna ve istif </a:t>
            </a:r>
            <a:r>
              <a:rPr lang="tr-TR" sz="2300" dirty="0" smtClean="0"/>
              <a:t>yerlerine göre </a:t>
            </a:r>
            <a:r>
              <a:rPr lang="tr-TR" sz="2300" dirty="0"/>
              <a:t>değişiklik göstermektedir</a:t>
            </a:r>
            <a:r>
              <a:rPr lang="tr-TR" sz="2300" dirty="0" smtClean="0"/>
              <a:t>.</a:t>
            </a:r>
          </a:p>
          <a:p>
            <a:endParaRPr lang="tr-TR" sz="2300" dirty="0" smtClean="0"/>
          </a:p>
          <a:p>
            <a:r>
              <a:rPr lang="tr-TR" sz="2400" dirty="0"/>
              <a:t>EMS prosedürleri 2003 yılından itibaren ikiye ayrılmıştır. İlk bildiri yangında alınacak </a:t>
            </a:r>
            <a:r>
              <a:rPr lang="tr-TR" sz="2400" dirty="0" smtClean="0"/>
              <a:t>bilgileri içermektedir</a:t>
            </a:r>
            <a:r>
              <a:rPr lang="tr-TR" sz="2400" dirty="0"/>
              <a:t>. İkinci bildiri ise petrolün yayılmasına ilişkin tedbirleri içerir.</a:t>
            </a:r>
          </a:p>
        </p:txBody>
      </p:sp>
    </p:spTree>
    <p:extLst>
      <p:ext uri="{BB962C8B-B14F-4D97-AF65-F5344CB8AC3E}">
        <p14:creationId xmlns:p14="http://schemas.microsoft.com/office/powerpoint/2010/main" val="16127335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5924699"/>
          </a:xfrm>
          <a:prstGeom prst="rect">
            <a:avLst/>
          </a:prstGeom>
        </p:spPr>
        <p:txBody>
          <a:bodyPr wrap="square">
            <a:spAutoFit/>
          </a:bodyPr>
          <a:lstStyle/>
          <a:p>
            <a:r>
              <a:rPr lang="tr-TR" sz="2400" b="1" dirty="0"/>
              <a:t>Tehlikeli </a:t>
            </a:r>
            <a:r>
              <a:rPr lang="tr-TR" sz="2400" b="1" dirty="0" err="1"/>
              <a:t>Yükşerin</a:t>
            </a:r>
            <a:r>
              <a:rPr lang="tr-TR" sz="2400" b="1" dirty="0"/>
              <a:t> Meydana </a:t>
            </a:r>
            <a:r>
              <a:rPr lang="tr-TR" sz="2400" b="1" dirty="0" err="1"/>
              <a:t>Getridiği</a:t>
            </a:r>
            <a:r>
              <a:rPr lang="tr-TR" sz="2400" b="1" dirty="0"/>
              <a:t> Kazalar İçin Tıbbı İlk</a:t>
            </a:r>
          </a:p>
          <a:p>
            <a:r>
              <a:rPr lang="tr-TR" sz="2400" b="1" dirty="0"/>
              <a:t>Yardım Rehberi</a:t>
            </a:r>
            <a:endParaRPr lang="tr-TR" sz="2400" b="1" dirty="0" smtClean="0"/>
          </a:p>
          <a:p>
            <a:r>
              <a:rPr lang="tr-TR" sz="2300" dirty="0"/>
              <a:t>Tehlikeli yük taşıyan gemilerde, yüklerinden kaynaklı kazalar olması durumunda </a:t>
            </a:r>
            <a:r>
              <a:rPr lang="tr-TR" sz="2300" dirty="0" smtClean="0"/>
              <a:t>EMS prosedürlerinin </a:t>
            </a:r>
            <a:r>
              <a:rPr lang="tr-TR" sz="2300" dirty="0"/>
              <a:t>yanında müdahale için tıbbi ilk yardım rehberi bulunmaktadır. </a:t>
            </a:r>
            <a:r>
              <a:rPr lang="tr-TR" sz="2300" dirty="0" smtClean="0"/>
              <a:t>Kısaltması </a:t>
            </a:r>
            <a:r>
              <a:rPr lang="tr-TR" sz="2300" b="1" u="sng" dirty="0" smtClean="0"/>
              <a:t>MFAG </a:t>
            </a:r>
            <a:r>
              <a:rPr lang="tr-TR" sz="2300" b="1" u="sng" dirty="0"/>
              <a:t>( </a:t>
            </a:r>
            <a:r>
              <a:rPr lang="tr-TR" sz="2300" b="1" u="sng" dirty="0" err="1"/>
              <a:t>Medical</a:t>
            </a:r>
            <a:r>
              <a:rPr lang="tr-TR" sz="2300" b="1" u="sng" dirty="0"/>
              <a:t> First </a:t>
            </a:r>
            <a:r>
              <a:rPr lang="tr-TR" sz="2300" b="1" u="sng" dirty="0" err="1"/>
              <a:t>Aid</a:t>
            </a:r>
            <a:r>
              <a:rPr lang="tr-TR" sz="2300" b="1" u="sng" dirty="0"/>
              <a:t> </a:t>
            </a:r>
            <a:r>
              <a:rPr lang="tr-TR" sz="2300" b="1" u="sng" dirty="0" err="1"/>
              <a:t>Guideline</a:t>
            </a:r>
            <a:r>
              <a:rPr lang="tr-TR" sz="2300" b="1" u="sng" dirty="0"/>
              <a:t> ) </a:t>
            </a:r>
            <a:r>
              <a:rPr lang="tr-TR" sz="2300" dirty="0"/>
              <a:t>olan tıbbi ilk yardım rehberi, personelin yüklere </a:t>
            </a:r>
            <a:r>
              <a:rPr lang="tr-TR" sz="2300" dirty="0" smtClean="0"/>
              <a:t>teması sonucunda </a:t>
            </a:r>
            <a:r>
              <a:rPr lang="tr-TR" sz="2300" dirty="0"/>
              <a:t>oluşacak bulguları ve yapılması gereken müdahaleleri içermektedir. MFAG </a:t>
            </a:r>
            <a:r>
              <a:rPr lang="tr-TR" sz="2300" dirty="0" smtClean="0"/>
              <a:t>IMDG koda </a:t>
            </a:r>
            <a:r>
              <a:rPr lang="tr-TR" sz="2300" dirty="0"/>
              <a:t>ek olarak çıkarılmıştır</a:t>
            </a:r>
            <a:r>
              <a:rPr lang="tr-TR" sz="2300" dirty="0" smtClean="0"/>
              <a:t>.</a:t>
            </a:r>
            <a:r>
              <a:rPr lang="tr-TR" sz="2400" dirty="0" smtClean="0"/>
              <a:t>.</a:t>
            </a:r>
          </a:p>
          <a:p>
            <a:endParaRPr lang="tr-TR" sz="2400" dirty="0" smtClean="0"/>
          </a:p>
          <a:p>
            <a:r>
              <a:rPr lang="tr-TR" sz="2400" u="sng" dirty="0"/>
              <a:t>Dünya Sağlık Örgütü </a:t>
            </a:r>
            <a:r>
              <a:rPr lang="tr-TR" sz="2400" b="1" u="sng" dirty="0"/>
              <a:t>(WHO) </a:t>
            </a:r>
            <a:r>
              <a:rPr lang="tr-TR" sz="2400" dirty="0"/>
              <a:t>tarafından çıkarılmış olan Gemiler İçin Uluslararası Tıbbi </a:t>
            </a:r>
            <a:r>
              <a:rPr lang="tr-TR" sz="2400" dirty="0" smtClean="0"/>
              <a:t>Rehber (International </a:t>
            </a:r>
            <a:r>
              <a:rPr lang="tr-TR" sz="2400" dirty="0" err="1"/>
              <a:t>Medical</a:t>
            </a:r>
            <a:r>
              <a:rPr lang="tr-TR" sz="2400" dirty="0"/>
              <a:t> Guide </a:t>
            </a:r>
            <a:r>
              <a:rPr lang="tr-TR" sz="2400" dirty="0" err="1"/>
              <a:t>For</a:t>
            </a:r>
            <a:r>
              <a:rPr lang="tr-TR" sz="2400" dirty="0"/>
              <a:t> </a:t>
            </a:r>
            <a:r>
              <a:rPr lang="tr-TR" sz="2400" dirty="0" err="1"/>
              <a:t>Ships</a:t>
            </a:r>
            <a:r>
              <a:rPr lang="tr-TR" sz="2400" dirty="0"/>
              <a:t> (IMGS)) içindeki bilgilere ek olacak şekildedir</a:t>
            </a:r>
            <a:r>
              <a:rPr lang="tr-TR" sz="2400" dirty="0" smtClean="0"/>
              <a:t>.</a:t>
            </a:r>
          </a:p>
          <a:p>
            <a:endParaRPr lang="tr-TR" sz="2400" dirty="0" smtClean="0"/>
          </a:p>
          <a:p>
            <a:r>
              <a:rPr lang="tr-TR" sz="2400" b="1" u="sng" dirty="0"/>
              <a:t>MFAG, </a:t>
            </a:r>
            <a:r>
              <a:rPr lang="tr-TR" sz="2400" dirty="0"/>
              <a:t>tehlikeli yükler ile temas sonucunda zehirlenme belirtileri, ilk yardım için </a:t>
            </a:r>
            <a:r>
              <a:rPr lang="tr-TR" sz="2400" dirty="0" smtClean="0"/>
              <a:t>yapılması gerekenler</a:t>
            </a:r>
            <a:r>
              <a:rPr lang="tr-TR" sz="2400" dirty="0"/>
              <a:t>, yan etkiler, acil durum tedbirleri ve </a:t>
            </a:r>
            <a:r>
              <a:rPr lang="tr-TR" sz="2400" dirty="0" err="1"/>
              <a:t>toksik</a:t>
            </a:r>
            <a:r>
              <a:rPr lang="tr-TR" sz="2400" dirty="0"/>
              <a:t> zararlar ile ilgili bilgileri ve ilaç </a:t>
            </a:r>
            <a:r>
              <a:rPr lang="tr-TR" sz="2400" dirty="0" smtClean="0"/>
              <a:t>listelerini içermektedir</a:t>
            </a:r>
            <a:r>
              <a:rPr lang="tr-TR" sz="2400" dirty="0"/>
              <a:t>.</a:t>
            </a:r>
          </a:p>
        </p:txBody>
      </p:sp>
    </p:spTree>
    <p:extLst>
      <p:ext uri="{BB962C8B-B14F-4D97-AF65-F5344CB8AC3E}">
        <p14:creationId xmlns:p14="http://schemas.microsoft.com/office/powerpoint/2010/main" val="22804695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57200"/>
            <a:ext cx="3744416" cy="5204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457200"/>
            <a:ext cx="3788643" cy="5204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91736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893647"/>
          </a:xfrm>
          <a:prstGeom prst="rect">
            <a:avLst/>
          </a:prstGeom>
        </p:spPr>
        <p:txBody>
          <a:bodyPr wrap="square">
            <a:spAutoFit/>
          </a:bodyPr>
          <a:lstStyle/>
          <a:p>
            <a:r>
              <a:rPr lang="tr-TR" sz="2400" b="1" dirty="0"/>
              <a:t>Tehlikeli Yük Taşımaları İçin Sigorta </a:t>
            </a:r>
            <a:r>
              <a:rPr lang="tr-TR" sz="2400" b="1" dirty="0" smtClean="0"/>
              <a:t>İşlemleri</a:t>
            </a:r>
          </a:p>
          <a:p>
            <a:endParaRPr lang="tr-TR" sz="2400" dirty="0"/>
          </a:p>
          <a:p>
            <a:r>
              <a:rPr lang="tr-TR" sz="2400" dirty="0" smtClean="0"/>
              <a:t>Sigorta </a:t>
            </a:r>
            <a:r>
              <a:rPr lang="tr-TR" sz="2400" dirty="0"/>
              <a:t>kapsamı, tehlikeli maddeler ile ilgili mesleki faaliyette bulunan özel ve tüzel </a:t>
            </a:r>
            <a:r>
              <a:rPr lang="tr-TR" sz="2400" dirty="0" smtClean="0"/>
              <a:t>kişilerin yaptıkları </a:t>
            </a:r>
            <a:r>
              <a:rPr lang="tr-TR" sz="2400" dirty="0"/>
              <a:t>işler nedeniyle meydana gelebilecek bir kaza veya felaket sonucunda, kusurları </a:t>
            </a:r>
            <a:r>
              <a:rPr lang="tr-TR" sz="2400" dirty="0" smtClean="0"/>
              <a:t>olsun veya </a:t>
            </a:r>
            <a:r>
              <a:rPr lang="tr-TR" sz="2400" dirty="0"/>
              <a:t>olmasın üçüncü kişilerin görecekleri bedeni ve maddi zararlara karşı sorunluluklarını,</a:t>
            </a:r>
          </a:p>
          <a:p>
            <a:r>
              <a:rPr lang="tr-TR" sz="2400" dirty="0"/>
              <a:t>daha önceden belirlenen tutarlara kadar, belirlenen şartlar içerisinde temin ederler. </a:t>
            </a:r>
            <a:r>
              <a:rPr lang="tr-TR" sz="2400" dirty="0" smtClean="0"/>
              <a:t>Bu sigorta</a:t>
            </a:r>
            <a:r>
              <a:rPr lang="tr-TR" sz="2400" dirty="0"/>
              <a:t>, sigortalının belirlenen tüm mesleki faaliyetlerini kapsayacak şekilde yapılmaktadır</a:t>
            </a:r>
            <a:r>
              <a:rPr lang="tr-TR" sz="2400" dirty="0" smtClean="0"/>
              <a:t>.</a:t>
            </a:r>
          </a:p>
          <a:p>
            <a:endParaRPr lang="tr-TR" sz="2400" dirty="0"/>
          </a:p>
          <a:p>
            <a:r>
              <a:rPr lang="tr-TR" sz="2400" dirty="0"/>
              <a:t>Hasar meydana getiren bir kazanın çıkış nedeni </a:t>
            </a:r>
            <a:r>
              <a:rPr lang="tr-TR" sz="2400" b="1" dirty="0"/>
              <a:t>yanıcı, yakıcı, parlayıcı, patlayıcı</a:t>
            </a:r>
            <a:r>
              <a:rPr lang="tr-TR" sz="2400" dirty="0"/>
              <a:t> </a:t>
            </a:r>
            <a:r>
              <a:rPr lang="tr-TR" sz="2400" dirty="0" smtClean="0"/>
              <a:t>maddeler olması </a:t>
            </a:r>
            <a:r>
              <a:rPr lang="tr-TR" sz="2400" dirty="0"/>
              <a:t>durumunda tehlikeli maddeler ve tehlikeli atık sorumluluk sigortası devreye girecektir.</a:t>
            </a:r>
          </a:p>
        </p:txBody>
      </p:sp>
    </p:spTree>
    <p:extLst>
      <p:ext uri="{BB962C8B-B14F-4D97-AF65-F5344CB8AC3E}">
        <p14:creationId xmlns:p14="http://schemas.microsoft.com/office/powerpoint/2010/main" val="1331234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893647"/>
          </a:xfrm>
          <a:prstGeom prst="rect">
            <a:avLst/>
          </a:prstGeom>
        </p:spPr>
        <p:txBody>
          <a:bodyPr wrap="square">
            <a:spAutoFit/>
          </a:bodyPr>
          <a:lstStyle/>
          <a:p>
            <a:r>
              <a:rPr lang="tr-TR" sz="2400" b="1" dirty="0"/>
              <a:t>Sigorta şirketlerinin </a:t>
            </a:r>
            <a:r>
              <a:rPr lang="tr-TR" sz="2400" b="1" dirty="0" smtClean="0"/>
              <a:t>sorumlulukları</a:t>
            </a:r>
          </a:p>
          <a:p>
            <a:endParaRPr lang="tr-TR" sz="2400" b="1" dirty="0"/>
          </a:p>
          <a:p>
            <a:r>
              <a:rPr lang="tr-TR" sz="2400" dirty="0"/>
              <a:t>• Meydana gelen bir kazada zararın önlenmesi veya azaltılması amacıyla sigorta </a:t>
            </a:r>
            <a:r>
              <a:rPr lang="tr-TR" sz="2400" dirty="0" smtClean="0"/>
              <a:t>ettirenin ve/veya </a:t>
            </a:r>
            <a:r>
              <a:rPr lang="tr-TR" sz="2400" dirty="0"/>
              <a:t>sigortalının yapacağı makul ve zorunlu masraflar sigortacı tarafından karşılanır.</a:t>
            </a:r>
          </a:p>
          <a:p>
            <a:r>
              <a:rPr lang="tr-TR" sz="2400" dirty="0"/>
              <a:t>• Sigorta süresine uyulacaktır. Sigorta, poliçede başlama ve sona erme tarihleri </a:t>
            </a:r>
            <a:r>
              <a:rPr lang="tr-TR" sz="2400" dirty="0" smtClean="0"/>
              <a:t>olarak yazılan </a:t>
            </a:r>
            <a:r>
              <a:rPr lang="tr-TR" sz="2400" dirty="0"/>
              <a:t>günlerde, aksi kararlaştırılmadıkça, </a:t>
            </a:r>
            <a:r>
              <a:rPr lang="tr-TR" sz="2400" b="1" dirty="0"/>
              <a:t>Türkiye saati ile öğleyin 12.00’de başlar </a:t>
            </a:r>
            <a:r>
              <a:rPr lang="tr-TR" sz="2400" b="1" dirty="0" smtClean="0"/>
              <a:t>ve öğleyin </a:t>
            </a:r>
            <a:r>
              <a:rPr lang="tr-TR" sz="2400" b="1" dirty="0"/>
              <a:t>saat 12.00’de sona erer.</a:t>
            </a:r>
          </a:p>
          <a:p>
            <a:r>
              <a:rPr lang="tr-TR" sz="2400" dirty="0"/>
              <a:t>• Sigortacı, tazminat talebinde bulunan kişi veya kişilerle doğrudan doğruya </a:t>
            </a:r>
            <a:r>
              <a:rPr lang="tr-TR" sz="2400" dirty="0" smtClean="0"/>
              <a:t>temasa geçerek </a:t>
            </a:r>
            <a:r>
              <a:rPr lang="tr-TR" sz="2400" dirty="0"/>
              <a:t>anlaşma hakkını sahiptir</a:t>
            </a:r>
            <a:r>
              <a:rPr lang="tr-TR" sz="2400" dirty="0" smtClean="0"/>
              <a:t>.</a:t>
            </a:r>
          </a:p>
          <a:p>
            <a:r>
              <a:rPr lang="tr-TR" sz="2400" dirty="0"/>
              <a:t>• Sigortacının açık onayı olmadıkça, sigorta ettiren ve/veya sigortalı tazminat </a:t>
            </a:r>
            <a:r>
              <a:rPr lang="tr-TR" sz="2400" dirty="0" smtClean="0"/>
              <a:t>talebini kısmen </a:t>
            </a:r>
            <a:r>
              <a:rPr lang="tr-TR" sz="2400" dirty="0"/>
              <a:t>veya tamamen kabule yetkili olmadığı gibi, zarar görenlere herhangi bir </a:t>
            </a:r>
            <a:r>
              <a:rPr lang="tr-TR" sz="2400" dirty="0" smtClean="0"/>
              <a:t>tazminat ödemesinde </a:t>
            </a:r>
            <a:r>
              <a:rPr lang="tr-TR" sz="2400" dirty="0"/>
              <a:t>de bulunamaz.</a:t>
            </a:r>
          </a:p>
        </p:txBody>
      </p:sp>
    </p:spTree>
    <p:extLst>
      <p:ext uri="{BB962C8B-B14F-4D97-AF65-F5344CB8AC3E}">
        <p14:creationId xmlns:p14="http://schemas.microsoft.com/office/powerpoint/2010/main" val="25901941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893647"/>
          </a:xfrm>
          <a:prstGeom prst="rect">
            <a:avLst/>
          </a:prstGeom>
        </p:spPr>
        <p:txBody>
          <a:bodyPr wrap="square">
            <a:spAutoFit/>
          </a:bodyPr>
          <a:lstStyle/>
          <a:p>
            <a:r>
              <a:rPr lang="tr-TR" sz="2400" b="1" dirty="0"/>
              <a:t>Sigorta şirketlerinin </a:t>
            </a:r>
            <a:r>
              <a:rPr lang="tr-TR" sz="2400" b="1" dirty="0" smtClean="0"/>
              <a:t>sorumlulukları</a:t>
            </a:r>
          </a:p>
          <a:p>
            <a:endParaRPr lang="tr-TR" sz="2400" b="1" dirty="0"/>
          </a:p>
          <a:p>
            <a:r>
              <a:rPr lang="tr-TR" sz="2400" dirty="0"/>
              <a:t>• Ödemede bulunan sigortacı, sigorta sözleşmesine ve bu sözleşmeye ilişkin </a:t>
            </a:r>
            <a:r>
              <a:rPr lang="tr-TR" sz="2400" dirty="0" smtClean="0"/>
              <a:t>kanun hükümlerine </a:t>
            </a:r>
            <a:r>
              <a:rPr lang="tr-TR" sz="2400" dirty="0"/>
              <a:t>göre, tazminatın kaldırılmasını veya azaltılmasını sağlayabileceği </a:t>
            </a:r>
            <a:r>
              <a:rPr lang="tr-TR" sz="2400" dirty="0" smtClean="0"/>
              <a:t>oranda sigortalıya </a:t>
            </a:r>
            <a:r>
              <a:rPr lang="tr-TR" sz="2400" dirty="0"/>
              <a:t>rücu edebilir.</a:t>
            </a:r>
          </a:p>
          <a:p>
            <a:r>
              <a:rPr lang="tr-TR" sz="2400" dirty="0"/>
              <a:t>• Sigortacı ödediği tazminat miktarınca hukuken sigortalı yerine geçer.</a:t>
            </a:r>
          </a:p>
          <a:p>
            <a:r>
              <a:rPr lang="tr-TR" sz="2400" dirty="0"/>
              <a:t>• Zarar gören, sigorta kapsamı içinde zararın tazminini belirlenen limitler </a:t>
            </a:r>
            <a:r>
              <a:rPr lang="tr-TR" sz="2400" dirty="0" smtClean="0"/>
              <a:t>dahilinde doğrudan </a:t>
            </a:r>
            <a:r>
              <a:rPr lang="tr-TR" sz="2400" dirty="0"/>
              <a:t>doğruya sigortacıdan talep edebilir.</a:t>
            </a:r>
          </a:p>
          <a:p>
            <a:r>
              <a:rPr lang="tr-TR" sz="2400" dirty="0"/>
              <a:t>• Sigortacı bu sigortayı, sigorta ettirenin teklifnamede, teklifname yoksa poliçe ve </a:t>
            </a:r>
            <a:r>
              <a:rPr lang="tr-TR" sz="2400" dirty="0" smtClean="0"/>
              <a:t>eklerinde yazılı </a:t>
            </a:r>
            <a:r>
              <a:rPr lang="tr-TR" sz="2400" dirty="0"/>
              <a:t>beyanına dayanarak kabul etmiştir.</a:t>
            </a:r>
          </a:p>
          <a:p>
            <a:r>
              <a:rPr lang="tr-TR" sz="2400" dirty="0"/>
              <a:t>• Sigortacı ve sigortacı adına hareket edenler, sigorta ettirene ve/veya sigortalıya </a:t>
            </a:r>
            <a:r>
              <a:rPr lang="tr-TR" sz="2400" dirty="0" smtClean="0"/>
              <a:t>ait öğreneceği </a:t>
            </a:r>
            <a:r>
              <a:rPr lang="tr-TR" sz="2400" dirty="0"/>
              <a:t>ticari ve mesleki sırların </a:t>
            </a:r>
            <a:r>
              <a:rPr lang="tr-TR" sz="2400" dirty="0" smtClean="0"/>
              <a:t>saklı tutulmamasından</a:t>
            </a:r>
            <a:r>
              <a:rPr lang="tr-TR" sz="2400" dirty="0"/>
              <a:t>, doğacak </a:t>
            </a:r>
            <a:r>
              <a:rPr lang="tr-TR" sz="2400" dirty="0" smtClean="0"/>
              <a:t>zararlardan sorumludur</a:t>
            </a:r>
            <a:r>
              <a:rPr lang="tr-TR" sz="2400" dirty="0"/>
              <a:t>.</a:t>
            </a:r>
          </a:p>
        </p:txBody>
      </p:sp>
    </p:spTree>
    <p:extLst>
      <p:ext uri="{BB962C8B-B14F-4D97-AF65-F5344CB8AC3E}">
        <p14:creationId xmlns:p14="http://schemas.microsoft.com/office/powerpoint/2010/main" val="33039022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154984"/>
          </a:xfrm>
          <a:prstGeom prst="rect">
            <a:avLst/>
          </a:prstGeom>
        </p:spPr>
        <p:txBody>
          <a:bodyPr wrap="square">
            <a:spAutoFit/>
          </a:bodyPr>
          <a:lstStyle/>
          <a:p>
            <a:r>
              <a:rPr lang="tr-TR" sz="2400" b="1" dirty="0"/>
              <a:t>Sigorta ettirenin ve/veya sigortalının </a:t>
            </a:r>
            <a:r>
              <a:rPr lang="tr-TR" sz="2400" b="1" dirty="0" smtClean="0"/>
              <a:t>sorumlulukları</a:t>
            </a:r>
          </a:p>
          <a:p>
            <a:endParaRPr lang="tr-TR" sz="2400" b="1" dirty="0"/>
          </a:p>
          <a:p>
            <a:pPr marL="342900" indent="-342900">
              <a:buFont typeface="Arial" pitchFamily="34" charset="0"/>
              <a:buChar char="•"/>
            </a:pPr>
            <a:r>
              <a:rPr lang="tr-TR" sz="2400" dirty="0"/>
              <a:t>Bu sözleşmeye göre, sigorta kapsamında öngörülen hallerin gerçekleşmesi halinde, </a:t>
            </a:r>
            <a:r>
              <a:rPr lang="tr-TR" sz="2400" dirty="0" smtClean="0"/>
              <a:t>bunu öğrendiği </a:t>
            </a:r>
            <a:r>
              <a:rPr lang="tr-TR" sz="2400" dirty="0"/>
              <a:t>andan itibaren 5 gün içinde sigortacıya ihbar etmelidir.</a:t>
            </a:r>
          </a:p>
          <a:p>
            <a:r>
              <a:rPr lang="tr-TR" sz="2400" dirty="0"/>
              <a:t>• Sigortalı değilmişçesine, gerekli kurtarma ve korunma tedbirlerini almak ve bu </a:t>
            </a:r>
            <a:r>
              <a:rPr lang="tr-TR" sz="2400" dirty="0" smtClean="0"/>
              <a:t>maksatla sigortacı </a:t>
            </a:r>
            <a:r>
              <a:rPr lang="tr-TR" sz="2400" dirty="0"/>
              <a:t>tarafından verilecek talimata uymalıdır.</a:t>
            </a:r>
          </a:p>
          <a:p>
            <a:r>
              <a:rPr lang="tr-TR" sz="2400" dirty="0"/>
              <a:t>• Sigortacının talebi üzerine, olayın ve zararın nedeni ile hangi hal ve şartlar </a:t>
            </a:r>
            <a:r>
              <a:rPr lang="tr-TR" sz="2400" dirty="0" smtClean="0"/>
              <a:t>altında gerçekleştiğini </a:t>
            </a:r>
            <a:r>
              <a:rPr lang="tr-TR" sz="2400" dirty="0"/>
              <a:t>ve sonuçlarını tespite, tazminat yükümlülüğü ve miktarı ile rücu </a:t>
            </a:r>
            <a:r>
              <a:rPr lang="tr-TR" sz="2400" dirty="0" smtClean="0"/>
              <a:t>haklarının kullanılmasına </a:t>
            </a:r>
            <a:r>
              <a:rPr lang="tr-TR" sz="2400" dirty="0"/>
              <a:t>yararlı, elde edilmesi mümkün bilgi ve belgeleri gecikmeksizin vermelidir.</a:t>
            </a:r>
          </a:p>
        </p:txBody>
      </p:sp>
    </p:spTree>
    <p:extLst>
      <p:ext uri="{BB962C8B-B14F-4D97-AF65-F5344CB8AC3E}">
        <p14:creationId xmlns:p14="http://schemas.microsoft.com/office/powerpoint/2010/main" val="39657084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893647"/>
          </a:xfrm>
          <a:prstGeom prst="rect">
            <a:avLst/>
          </a:prstGeom>
        </p:spPr>
        <p:txBody>
          <a:bodyPr wrap="square">
            <a:spAutoFit/>
          </a:bodyPr>
          <a:lstStyle/>
          <a:p>
            <a:r>
              <a:rPr lang="tr-TR" sz="2400" b="1" dirty="0"/>
              <a:t>Sigorta ettirenin ve/veya sigortalının </a:t>
            </a:r>
            <a:r>
              <a:rPr lang="tr-TR" sz="2400" b="1" dirty="0" smtClean="0"/>
              <a:t>sorumlulukları</a:t>
            </a:r>
          </a:p>
          <a:p>
            <a:endParaRPr lang="tr-TR" sz="2400" b="1" dirty="0"/>
          </a:p>
          <a:p>
            <a:pPr marL="342900" indent="-342900">
              <a:buFont typeface="Arial" pitchFamily="34" charset="0"/>
              <a:buChar char="•"/>
            </a:pPr>
            <a:r>
              <a:rPr lang="tr-TR" sz="2400" dirty="0" smtClean="0"/>
              <a:t>Zarardan </a:t>
            </a:r>
            <a:r>
              <a:rPr lang="tr-TR" sz="2400" dirty="0"/>
              <a:t>dolayı, dava yolu ile veya başka yollarla bir tazminat talebi karşısında </a:t>
            </a:r>
            <a:r>
              <a:rPr lang="tr-TR" sz="2400" dirty="0" smtClean="0"/>
              <a:t>kaldığı veya </a:t>
            </a:r>
            <a:r>
              <a:rPr lang="tr-TR" sz="2400" dirty="0"/>
              <a:t>aleyhine cezai kovuşturmaya geçildiği hallerde, durumdan sigortacıyı </a:t>
            </a:r>
            <a:r>
              <a:rPr lang="tr-TR" sz="2400" dirty="0" smtClean="0"/>
              <a:t>derhal haberdar </a:t>
            </a:r>
            <a:r>
              <a:rPr lang="tr-TR" sz="2400" dirty="0"/>
              <a:t>etmek ve zarar ziyan talebine ve cezai kovuşturmaya ilişkin olarak almış </a:t>
            </a:r>
            <a:r>
              <a:rPr lang="tr-TR" sz="2400" dirty="0" smtClean="0"/>
              <a:t>olduğu ihbarname</a:t>
            </a:r>
            <a:r>
              <a:rPr lang="tr-TR" sz="2400" dirty="0"/>
              <a:t>, davetiye ve benzeri tüm belgeleri derhal sigortacıya vermelidir.</a:t>
            </a:r>
          </a:p>
          <a:p>
            <a:r>
              <a:rPr lang="tr-TR" sz="2400" dirty="0"/>
              <a:t>• Dava açılması halinde davanın izlenmesi ve idaresi için, sigortacının göstereceği </a:t>
            </a:r>
            <a:r>
              <a:rPr lang="tr-TR" sz="2400" dirty="0" smtClean="0"/>
              <a:t>avukata gereken </a:t>
            </a:r>
            <a:r>
              <a:rPr lang="tr-TR" sz="2400" dirty="0"/>
              <a:t>vekâletnameyi vermelidir</a:t>
            </a:r>
            <a:r>
              <a:rPr lang="tr-TR" sz="2400" dirty="0" smtClean="0"/>
              <a:t>.</a:t>
            </a:r>
          </a:p>
          <a:p>
            <a:endParaRPr lang="tr-TR" sz="2400" dirty="0"/>
          </a:p>
          <a:p>
            <a:r>
              <a:rPr lang="tr-TR" sz="2400" dirty="0"/>
              <a:t>• Sigorta konusu ile ilgili başkaca sigorta sözleşmeleri varsa bunları sigortacıya bildirmelidir.</a:t>
            </a:r>
          </a:p>
        </p:txBody>
      </p:sp>
    </p:spTree>
    <p:extLst>
      <p:ext uri="{BB962C8B-B14F-4D97-AF65-F5344CB8AC3E}">
        <p14:creationId xmlns:p14="http://schemas.microsoft.com/office/powerpoint/2010/main" val="27072803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7109639"/>
          </a:xfrm>
          <a:prstGeom prst="rect">
            <a:avLst/>
          </a:prstGeom>
        </p:spPr>
        <p:txBody>
          <a:bodyPr wrap="square">
            <a:spAutoFit/>
          </a:bodyPr>
          <a:lstStyle/>
          <a:p>
            <a:r>
              <a:rPr lang="tr-TR" sz="2400" b="1" dirty="0"/>
              <a:t>Örnek Bir Olay Çalışması</a:t>
            </a:r>
          </a:p>
          <a:p>
            <a:r>
              <a:rPr lang="tr-TR" sz="2400" dirty="0"/>
              <a:t>2014 yılının ocak ayında 10000 ton kapasiteli bir </a:t>
            </a:r>
            <a:r>
              <a:rPr lang="tr-TR" sz="2400" dirty="0" err="1"/>
              <a:t>fuel</a:t>
            </a:r>
            <a:r>
              <a:rPr lang="tr-TR" sz="2400" dirty="0"/>
              <a:t> </a:t>
            </a:r>
            <a:r>
              <a:rPr lang="tr-TR" sz="2400" dirty="0" err="1"/>
              <a:t>oil</a:t>
            </a:r>
            <a:r>
              <a:rPr lang="tr-TR" sz="2400" dirty="0"/>
              <a:t> tankeri yükleme operasyonu </a:t>
            </a:r>
            <a:r>
              <a:rPr lang="tr-TR" sz="2400" dirty="0" smtClean="0"/>
              <a:t>için İzmit </a:t>
            </a:r>
            <a:r>
              <a:rPr lang="tr-TR" sz="2400" dirty="0"/>
              <a:t>Körfezinde bulunan bir dolum tesisine yanaşmıştır. Yükleme operasyonu </a:t>
            </a:r>
            <a:r>
              <a:rPr lang="tr-TR" sz="2400" dirty="0" smtClean="0"/>
              <a:t>başlamış ve </a:t>
            </a:r>
            <a:r>
              <a:rPr lang="tr-TR" sz="2400" dirty="0"/>
              <a:t>ilk olarak 1000 ton </a:t>
            </a:r>
            <a:r>
              <a:rPr lang="tr-TR" sz="2400" dirty="0" err="1"/>
              <a:t>fuel</a:t>
            </a:r>
            <a:r>
              <a:rPr lang="tr-TR" sz="2400" dirty="0"/>
              <a:t> </a:t>
            </a:r>
            <a:r>
              <a:rPr lang="tr-TR" sz="2400" dirty="0" err="1"/>
              <a:t>oil</a:t>
            </a:r>
            <a:r>
              <a:rPr lang="tr-TR" sz="2400" dirty="0"/>
              <a:t> gemiye yüklenmiştir. Bu sırada sahada bulunan yükleme</a:t>
            </a:r>
          </a:p>
          <a:p>
            <a:r>
              <a:rPr lang="tr-TR" sz="2400" dirty="0"/>
              <a:t>operasyon elemanı gemiye bağlanan boru hattında kaçak olduğunu fark etmiştir. </a:t>
            </a:r>
            <a:r>
              <a:rPr lang="tr-TR" sz="2400" dirty="0" smtClean="0"/>
              <a:t>Hemen durumu </a:t>
            </a:r>
            <a:r>
              <a:rPr lang="tr-TR" sz="2400" dirty="0"/>
              <a:t>şefine bildirerek yüklemenin durdurulmasını istemiştir. Sahil tanklarından </a:t>
            </a:r>
            <a:r>
              <a:rPr lang="tr-TR" sz="2400" dirty="0" smtClean="0"/>
              <a:t>yükleme operasyonu </a:t>
            </a:r>
            <a:r>
              <a:rPr lang="tr-TR" sz="2400" dirty="0"/>
              <a:t>durdurulmuş fakat gemiye giden boru hattında kalan </a:t>
            </a:r>
            <a:r>
              <a:rPr lang="tr-TR" sz="2400" dirty="0" err="1"/>
              <a:t>fuel</a:t>
            </a:r>
            <a:r>
              <a:rPr lang="tr-TR" sz="2400" dirty="0"/>
              <a:t> </a:t>
            </a:r>
            <a:r>
              <a:rPr lang="tr-TR" sz="2400" dirty="0" err="1"/>
              <a:t>oil</a:t>
            </a:r>
            <a:r>
              <a:rPr lang="tr-TR" sz="2400" dirty="0"/>
              <a:t> sızıntıya devam etmiştir. Dolum tesisinin rıhtım tarafı </a:t>
            </a:r>
            <a:r>
              <a:rPr lang="tr-TR" sz="2400" dirty="0" err="1"/>
              <a:t>fuel</a:t>
            </a:r>
            <a:r>
              <a:rPr lang="tr-TR" sz="2400" dirty="0"/>
              <a:t> </a:t>
            </a:r>
            <a:r>
              <a:rPr lang="tr-TR" sz="2400" dirty="0" err="1"/>
              <a:t>oil</a:t>
            </a:r>
            <a:r>
              <a:rPr lang="tr-TR" sz="2400" dirty="0"/>
              <a:t> ile kaplanmaya başlamıştır. İşçilerin </a:t>
            </a:r>
            <a:r>
              <a:rPr lang="tr-TR" sz="2400" dirty="0" smtClean="0"/>
              <a:t>güvenliği için </a:t>
            </a:r>
            <a:r>
              <a:rPr lang="tr-TR" sz="2400" dirty="0"/>
              <a:t>bölge boşaltılmaya çalışılmış fakat panik meydana gelmiştir. Oluşan panikten </a:t>
            </a:r>
            <a:r>
              <a:rPr lang="tr-TR" sz="2400" dirty="0" smtClean="0"/>
              <a:t>dolayı işçilerin </a:t>
            </a:r>
            <a:r>
              <a:rPr lang="tr-TR" sz="2400" dirty="0"/>
              <a:t>birkaçının elbiselerine ve ciltlerine </a:t>
            </a:r>
            <a:r>
              <a:rPr lang="tr-TR" sz="2400" dirty="0" err="1"/>
              <a:t>fuel</a:t>
            </a:r>
            <a:r>
              <a:rPr lang="tr-TR" sz="2400" dirty="0"/>
              <a:t> </a:t>
            </a:r>
            <a:r>
              <a:rPr lang="tr-TR" sz="2400" dirty="0" err="1"/>
              <a:t>oil</a:t>
            </a:r>
            <a:r>
              <a:rPr lang="tr-TR" sz="2400" dirty="0"/>
              <a:t> bulaşmıştır. </a:t>
            </a:r>
            <a:r>
              <a:rPr lang="tr-TR" sz="2400" dirty="0" err="1"/>
              <a:t>Fuel</a:t>
            </a:r>
            <a:r>
              <a:rPr lang="tr-TR" sz="2400" dirty="0"/>
              <a:t> </a:t>
            </a:r>
            <a:r>
              <a:rPr lang="tr-TR" sz="2400" dirty="0" err="1"/>
              <a:t>oilinin</a:t>
            </a:r>
            <a:r>
              <a:rPr lang="tr-TR" sz="2400" dirty="0"/>
              <a:t> </a:t>
            </a:r>
            <a:r>
              <a:rPr lang="tr-TR" sz="2400" dirty="0" smtClean="0"/>
              <a:t>hızla buharlaşması ile </a:t>
            </a:r>
            <a:r>
              <a:rPr lang="tr-TR" sz="2400" dirty="0" err="1"/>
              <a:t>yangıne</a:t>
            </a:r>
            <a:r>
              <a:rPr lang="tr-TR" sz="2400" dirty="0"/>
              <a:t> ve patlama içinde gerekli olan ortam kısa sürede meydana gelmiştir. </a:t>
            </a:r>
            <a:r>
              <a:rPr lang="tr-TR" sz="2400" dirty="0" smtClean="0"/>
              <a:t>Yüklemesi kesilen </a:t>
            </a:r>
            <a:r>
              <a:rPr lang="tr-TR" sz="2400" dirty="0"/>
              <a:t>gemide boru hattının gemiden ayrılmaması nedeniyle rıhtımdan ayrılamamış </a:t>
            </a:r>
            <a:r>
              <a:rPr lang="tr-TR" sz="2400" dirty="0" smtClean="0"/>
              <a:t>ve tehlikede </a:t>
            </a:r>
            <a:r>
              <a:rPr lang="tr-TR" sz="2400" dirty="0"/>
              <a:t>kalmıştır. Sahil tanklarına kadar ulaşan </a:t>
            </a:r>
            <a:r>
              <a:rPr lang="tr-TR" sz="2400" dirty="0" err="1"/>
              <a:t>fuel</a:t>
            </a:r>
            <a:r>
              <a:rPr lang="tr-TR" sz="2400" dirty="0"/>
              <a:t> </a:t>
            </a:r>
            <a:r>
              <a:rPr lang="tr-TR" sz="2400" dirty="0" err="1"/>
              <a:t>oil</a:t>
            </a:r>
            <a:r>
              <a:rPr lang="tr-TR" sz="2400" dirty="0"/>
              <a:t> sızıntısı dolum tesisini </a:t>
            </a:r>
            <a:r>
              <a:rPr lang="tr-TR" sz="2400" dirty="0" smtClean="0"/>
              <a:t>tehlikeye atmıştır</a:t>
            </a:r>
            <a:r>
              <a:rPr lang="tr-TR" sz="2400" dirty="0"/>
              <a:t>.</a:t>
            </a:r>
          </a:p>
          <a:p>
            <a:endParaRPr lang="tr-TR" sz="2400" dirty="0"/>
          </a:p>
        </p:txBody>
      </p:sp>
    </p:spTree>
    <p:extLst>
      <p:ext uri="{BB962C8B-B14F-4D97-AF65-F5344CB8AC3E}">
        <p14:creationId xmlns:p14="http://schemas.microsoft.com/office/powerpoint/2010/main" val="6990132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3416320"/>
          </a:xfrm>
          <a:prstGeom prst="rect">
            <a:avLst/>
          </a:prstGeom>
        </p:spPr>
        <p:txBody>
          <a:bodyPr wrap="square">
            <a:spAutoFit/>
          </a:bodyPr>
          <a:lstStyle/>
          <a:p>
            <a:r>
              <a:rPr lang="tr-TR" sz="2400" b="1" dirty="0"/>
              <a:t>İlk olarak ne yapılması gereklidir </a:t>
            </a:r>
            <a:r>
              <a:rPr lang="tr-TR" sz="2400" b="1" dirty="0" smtClean="0"/>
              <a:t>?</a:t>
            </a:r>
          </a:p>
          <a:p>
            <a:endParaRPr lang="tr-TR" sz="2400" b="1" dirty="0"/>
          </a:p>
          <a:p>
            <a:r>
              <a:rPr lang="tr-TR" sz="2400" dirty="0"/>
              <a:t>Sahilde operasyon sahasında bulunan tüm çalışanların güvenli bir şekilde kaza </a:t>
            </a:r>
            <a:r>
              <a:rPr lang="tr-TR" sz="2400" dirty="0" smtClean="0"/>
              <a:t>alanından uzaklaşması </a:t>
            </a:r>
            <a:r>
              <a:rPr lang="tr-TR" sz="2400" dirty="0"/>
              <a:t>için gerekli uyarılar yapılmalıdır. Bu uyarılar yapılırken çalışanlar </a:t>
            </a:r>
            <a:r>
              <a:rPr lang="tr-TR" sz="2400" dirty="0" smtClean="0"/>
              <a:t>paniğe kapılmadan </a:t>
            </a:r>
            <a:r>
              <a:rPr lang="tr-TR" sz="2400" dirty="0"/>
              <a:t>hızlı ve dikkatli şekilde bölgeyi boşaltmalıdır. Bölge güvenlik altına </a:t>
            </a:r>
            <a:r>
              <a:rPr lang="tr-TR" sz="2400" dirty="0" smtClean="0"/>
              <a:t>alınarak işaretlenmelidir</a:t>
            </a:r>
            <a:r>
              <a:rPr lang="tr-TR" sz="2400" dirty="0"/>
              <a:t>. Personel çalışma yerlerini terk ederken çalışmakta olan tüm cihazları </a:t>
            </a:r>
            <a:r>
              <a:rPr lang="tr-TR" sz="2400" dirty="0" smtClean="0"/>
              <a:t>güvenli bir </a:t>
            </a:r>
            <a:r>
              <a:rPr lang="tr-TR" sz="2400" dirty="0"/>
              <a:t>şekilde kapatmalıdır. Isı kaynakları ve </a:t>
            </a:r>
            <a:r>
              <a:rPr lang="tr-TR" sz="2400" dirty="0" err="1"/>
              <a:t>elektirikli</a:t>
            </a:r>
            <a:r>
              <a:rPr lang="tr-TR" sz="2400" dirty="0"/>
              <a:t> ekipmanlar patlama ve yangınlara </a:t>
            </a:r>
            <a:r>
              <a:rPr lang="tr-TR" sz="2400" dirty="0" smtClean="0"/>
              <a:t>sebep olabilirler</a:t>
            </a:r>
            <a:r>
              <a:rPr lang="tr-TR" sz="2400" dirty="0"/>
              <a:t>.</a:t>
            </a:r>
          </a:p>
        </p:txBody>
      </p:sp>
    </p:spTree>
    <p:extLst>
      <p:ext uri="{BB962C8B-B14F-4D97-AF65-F5344CB8AC3E}">
        <p14:creationId xmlns:p14="http://schemas.microsoft.com/office/powerpoint/2010/main" val="17866067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3785652"/>
          </a:xfrm>
          <a:prstGeom prst="rect">
            <a:avLst/>
          </a:prstGeom>
        </p:spPr>
        <p:txBody>
          <a:bodyPr wrap="square">
            <a:spAutoFit/>
          </a:bodyPr>
          <a:lstStyle/>
          <a:p>
            <a:r>
              <a:rPr lang="tr-TR" sz="2400" b="1" dirty="0"/>
              <a:t>Kaza bölgesine nasıl müdahale yapılmalıdır </a:t>
            </a:r>
            <a:r>
              <a:rPr lang="tr-TR" sz="2400" b="1" dirty="0" smtClean="0"/>
              <a:t>?</a:t>
            </a:r>
          </a:p>
          <a:p>
            <a:endParaRPr lang="tr-TR" sz="2400" b="1" dirty="0"/>
          </a:p>
          <a:p>
            <a:r>
              <a:rPr lang="tr-TR" sz="2400" dirty="0"/>
              <a:t>Sahilde kaza olan bölgeye sadece özel ekipman ile donatılmış eğitimli personelin </a:t>
            </a:r>
            <a:r>
              <a:rPr lang="tr-TR" sz="2400" dirty="0" smtClean="0"/>
              <a:t>girişine izin </a:t>
            </a:r>
            <a:r>
              <a:rPr lang="tr-TR" sz="2400" dirty="0"/>
              <a:t>verilmelidir. Sızan </a:t>
            </a:r>
            <a:r>
              <a:rPr lang="tr-TR" sz="2400" dirty="0" err="1"/>
              <a:t>fuel</a:t>
            </a:r>
            <a:r>
              <a:rPr lang="tr-TR" sz="2400" dirty="0"/>
              <a:t> </a:t>
            </a:r>
            <a:r>
              <a:rPr lang="tr-TR" sz="2400" dirty="0" err="1"/>
              <a:t>oilin</a:t>
            </a:r>
            <a:r>
              <a:rPr lang="tr-TR" sz="2400" dirty="0"/>
              <a:t> kontrol altına alınması için gerekli çalışmaları </a:t>
            </a:r>
            <a:r>
              <a:rPr lang="tr-TR" sz="2400" dirty="0" smtClean="0"/>
              <a:t>yapmaları gerekmektedir</a:t>
            </a:r>
            <a:r>
              <a:rPr lang="tr-TR" sz="2400" dirty="0"/>
              <a:t>. Bu sayede </a:t>
            </a:r>
            <a:r>
              <a:rPr lang="tr-TR" sz="2400" dirty="0" err="1"/>
              <a:t>fuel</a:t>
            </a:r>
            <a:r>
              <a:rPr lang="tr-TR" sz="2400" dirty="0"/>
              <a:t> </a:t>
            </a:r>
            <a:r>
              <a:rPr lang="tr-TR" sz="2400" dirty="0" err="1"/>
              <a:t>oil</a:t>
            </a:r>
            <a:r>
              <a:rPr lang="tr-TR" sz="2400" dirty="0"/>
              <a:t> dağılmayarak bir bölgede kontrol altına alınacaktır. </a:t>
            </a:r>
            <a:r>
              <a:rPr lang="tr-TR" sz="2400" dirty="0" err="1"/>
              <a:t>Fuel</a:t>
            </a:r>
            <a:r>
              <a:rPr lang="tr-TR" sz="2400" dirty="0"/>
              <a:t> </a:t>
            </a:r>
            <a:r>
              <a:rPr lang="tr-TR" sz="2400" dirty="0" err="1"/>
              <a:t>oilin</a:t>
            </a:r>
            <a:endParaRPr lang="tr-TR" sz="2400" dirty="0"/>
          </a:p>
          <a:p>
            <a:r>
              <a:rPr lang="tr-TR" sz="2400" dirty="0"/>
              <a:t>etrafına setler çekilerek sızıntının zemin üzerinde yayılması ve hareket </a:t>
            </a:r>
            <a:r>
              <a:rPr lang="tr-TR" sz="2400" dirty="0" err="1"/>
              <a:t>etmeside</a:t>
            </a:r>
            <a:r>
              <a:rPr lang="tr-TR" sz="2400" dirty="0"/>
              <a:t> </a:t>
            </a:r>
            <a:r>
              <a:rPr lang="tr-TR" sz="2400" dirty="0" smtClean="0"/>
              <a:t>önlenmelidir. Kaza </a:t>
            </a:r>
            <a:r>
              <a:rPr lang="tr-TR" sz="2400" dirty="0"/>
              <a:t>alanında olan personelin </a:t>
            </a:r>
            <a:r>
              <a:rPr lang="tr-TR" sz="2400" dirty="0" err="1"/>
              <a:t>kesinlike</a:t>
            </a:r>
            <a:r>
              <a:rPr lang="tr-TR" sz="2400" dirty="0"/>
              <a:t> </a:t>
            </a:r>
            <a:r>
              <a:rPr lang="tr-TR" sz="2400" dirty="0" err="1"/>
              <a:t>fuel</a:t>
            </a:r>
            <a:r>
              <a:rPr lang="tr-TR" sz="2400" dirty="0"/>
              <a:t> </a:t>
            </a:r>
            <a:r>
              <a:rPr lang="tr-TR" sz="2400" dirty="0" err="1"/>
              <a:t>oil</a:t>
            </a:r>
            <a:r>
              <a:rPr lang="tr-TR" sz="2400" dirty="0"/>
              <a:t> buharını solumaması gerekmektedir. </a:t>
            </a:r>
            <a:r>
              <a:rPr lang="tr-TR" sz="2400" dirty="0" smtClean="0"/>
              <a:t>Solunum cihazları </a:t>
            </a:r>
            <a:r>
              <a:rPr lang="tr-TR" sz="2400" dirty="0"/>
              <a:t>ile donatılmış olarak bölgede müdahale yapmalıdır.</a:t>
            </a:r>
          </a:p>
        </p:txBody>
      </p:sp>
    </p:spTree>
    <p:extLst>
      <p:ext uri="{BB962C8B-B14F-4D97-AF65-F5344CB8AC3E}">
        <p14:creationId xmlns:p14="http://schemas.microsoft.com/office/powerpoint/2010/main" val="34480743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893647"/>
          </a:xfrm>
          <a:prstGeom prst="rect">
            <a:avLst/>
          </a:prstGeom>
        </p:spPr>
        <p:txBody>
          <a:bodyPr wrap="square">
            <a:spAutoFit/>
          </a:bodyPr>
          <a:lstStyle/>
          <a:p>
            <a:r>
              <a:rPr lang="tr-TR" sz="2400" b="1" dirty="0"/>
              <a:t>Kaza bölgesinde patlama ve yangın olma durumuna karşı alınması gereken </a:t>
            </a:r>
            <a:r>
              <a:rPr lang="tr-TR" sz="2400" b="1" dirty="0" smtClean="0"/>
              <a:t>önlemler neler ?</a:t>
            </a:r>
          </a:p>
          <a:p>
            <a:endParaRPr lang="tr-TR" sz="2400" b="1" dirty="0"/>
          </a:p>
          <a:p>
            <a:r>
              <a:rPr lang="tr-TR" sz="2400" dirty="0" err="1"/>
              <a:t>Fuel</a:t>
            </a:r>
            <a:r>
              <a:rPr lang="tr-TR" sz="2400" dirty="0"/>
              <a:t> </a:t>
            </a:r>
            <a:r>
              <a:rPr lang="tr-TR" sz="2400" dirty="0" err="1"/>
              <a:t>oilin</a:t>
            </a:r>
            <a:r>
              <a:rPr lang="tr-TR" sz="2400" dirty="0"/>
              <a:t> buharı havadan ağır olup </a:t>
            </a:r>
            <a:r>
              <a:rPr lang="tr-TR" sz="2400" dirty="0" err="1"/>
              <a:t>zemind</a:t>
            </a:r>
            <a:r>
              <a:rPr lang="tr-TR" sz="2400" dirty="0"/>
              <a:t> kalarak yayılır ve ısı</a:t>
            </a:r>
          </a:p>
          <a:p>
            <a:r>
              <a:rPr lang="tr-TR" sz="2400" dirty="0" err="1"/>
              <a:t>kanaklarından</a:t>
            </a:r>
            <a:r>
              <a:rPr lang="tr-TR" sz="2400" dirty="0"/>
              <a:t> dolayı tutuşması meydana gelebilir. Bölgedeki tüm ısı kaynakları </a:t>
            </a:r>
            <a:r>
              <a:rPr lang="tr-TR" sz="2400" dirty="0" smtClean="0"/>
              <a:t>uzaklaştırılmalı veya </a:t>
            </a:r>
            <a:r>
              <a:rPr lang="tr-TR" sz="2400" dirty="0"/>
              <a:t>kapatılmalıdır. Özellikle </a:t>
            </a:r>
            <a:r>
              <a:rPr lang="tr-TR" sz="2400" dirty="0" err="1"/>
              <a:t>exproof</a:t>
            </a:r>
            <a:r>
              <a:rPr lang="tr-TR" sz="2400" dirty="0"/>
              <a:t> olamayacak malzemeler ile gerekli işlemler </a:t>
            </a:r>
            <a:r>
              <a:rPr lang="tr-TR" sz="2400" dirty="0" err="1"/>
              <a:t>yapılmaldır</a:t>
            </a:r>
            <a:r>
              <a:rPr lang="tr-TR" sz="2400" dirty="0"/>
              <a:t>.</a:t>
            </a:r>
          </a:p>
          <a:p>
            <a:r>
              <a:rPr lang="tr-TR" sz="2400" dirty="0"/>
              <a:t>Sahadaki </a:t>
            </a:r>
            <a:r>
              <a:rPr lang="tr-TR" sz="2400" dirty="0" err="1"/>
              <a:t>forkliftlerin</a:t>
            </a:r>
            <a:r>
              <a:rPr lang="tr-TR" sz="2400" dirty="0"/>
              <a:t> ve diğer araçların </a:t>
            </a:r>
            <a:r>
              <a:rPr lang="tr-TR" sz="2400" dirty="0" err="1"/>
              <a:t>egzos</a:t>
            </a:r>
            <a:r>
              <a:rPr lang="tr-TR" sz="2400" dirty="0"/>
              <a:t> çıkışlı olması, kıvılcıma neden olacağı </a:t>
            </a:r>
            <a:r>
              <a:rPr lang="tr-TR" sz="2400" dirty="0" smtClean="0"/>
              <a:t>için kullanılmaması </a:t>
            </a:r>
            <a:r>
              <a:rPr lang="tr-TR" sz="2400" dirty="0"/>
              <a:t>gerekmektedir. Rıhtıma bağlı olan geminin güvenli olarak boru </a:t>
            </a:r>
            <a:r>
              <a:rPr lang="tr-TR" sz="2400" dirty="0" smtClean="0"/>
              <a:t>hattından ayrılması </a:t>
            </a:r>
            <a:r>
              <a:rPr lang="tr-TR" sz="2400" dirty="0"/>
              <a:t>sağlanarak güvenli bir mesafeye çekilmesi </a:t>
            </a:r>
            <a:r>
              <a:rPr lang="tr-TR" sz="2400" dirty="0" smtClean="0"/>
              <a:t>sağlanmalıdır.</a:t>
            </a:r>
          </a:p>
          <a:p>
            <a:endParaRPr lang="tr-TR" sz="2400" dirty="0"/>
          </a:p>
          <a:p>
            <a:endParaRPr lang="tr-TR" sz="2400" dirty="0"/>
          </a:p>
        </p:txBody>
      </p:sp>
    </p:spTree>
    <p:extLst>
      <p:ext uri="{BB962C8B-B14F-4D97-AF65-F5344CB8AC3E}">
        <p14:creationId xmlns:p14="http://schemas.microsoft.com/office/powerpoint/2010/main" val="10719157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6001643"/>
          </a:xfrm>
          <a:prstGeom prst="rect">
            <a:avLst/>
          </a:prstGeom>
        </p:spPr>
        <p:txBody>
          <a:bodyPr wrap="square">
            <a:spAutoFit/>
          </a:bodyPr>
          <a:lstStyle/>
          <a:p>
            <a:r>
              <a:rPr lang="tr-TR" sz="2400" b="1" dirty="0"/>
              <a:t>EX-PROOF NEDİR</a:t>
            </a:r>
            <a:r>
              <a:rPr lang="tr-TR" sz="2400" b="1" dirty="0" smtClean="0"/>
              <a:t>?</a:t>
            </a:r>
          </a:p>
          <a:p>
            <a:endParaRPr lang="tr-TR" sz="2400" b="1" dirty="0"/>
          </a:p>
          <a:p>
            <a:r>
              <a:rPr lang="tr-TR" sz="2400" dirty="0"/>
              <a:t>Petrol, petrol ürünleri, kimya, LPG, doğal gaz, kömür madenleri, hububat siloları, şeker fabrikaları, kereste ve mobilya fabrikaları, ekmek fırın ve fabrikaları gibi yanıcı, parlayıcı ve patlayıcı maddelerle uğraşan bir çok sanayi kollarında normal çalışma icabı veya arıza ve bakım gibi hallerde (gaz , toz, veya yanıcı madde buharı gibi nedenlerle) patlayıcı ortam oluşmaktadır</a:t>
            </a:r>
            <a:r>
              <a:rPr lang="tr-TR" sz="2400" b="1" dirty="0"/>
              <a:t>. Elektrik aletlerinin çıkardığı kıvılcım ve ark bu ortamları tehlikeye düşürmekte ve patlamalara neden olmaktadırlar. </a:t>
            </a:r>
          </a:p>
          <a:p>
            <a:endParaRPr lang="tr-TR" sz="2400" dirty="0"/>
          </a:p>
          <a:p>
            <a:r>
              <a:rPr lang="tr-TR" sz="2400" b="1" dirty="0"/>
              <a:t>Bu nedenlerle bu gibi iş yerlerinin patlayıcı ortamlarında kullanılan elektrik aletleri farklı olmak zorundadır. İşte bu olaya </a:t>
            </a:r>
            <a:r>
              <a:rPr lang="tr-TR" sz="2400" b="1" dirty="0" err="1"/>
              <a:t>ex-proof</a:t>
            </a:r>
            <a:r>
              <a:rPr lang="tr-TR" sz="2400" b="1" dirty="0"/>
              <a:t> ve kullanılan elektrikli aletlere de </a:t>
            </a:r>
            <a:r>
              <a:rPr lang="tr-TR" sz="2400" b="1" dirty="0" err="1"/>
              <a:t>ex-proof</a:t>
            </a:r>
            <a:r>
              <a:rPr lang="tr-TR" sz="2400" b="1" dirty="0"/>
              <a:t> elektrikli aletler adı verilmektedir</a:t>
            </a:r>
            <a:r>
              <a:rPr lang="tr-TR" sz="2400" dirty="0"/>
              <a:t>. Kısaca ticari piyasada bu isimlerle tanınmaktadırlar.</a:t>
            </a:r>
          </a:p>
          <a:p>
            <a:endParaRPr lang="tr-TR" sz="2400" dirty="0"/>
          </a:p>
        </p:txBody>
      </p:sp>
    </p:spTree>
    <p:extLst>
      <p:ext uri="{BB962C8B-B14F-4D97-AF65-F5344CB8AC3E}">
        <p14:creationId xmlns:p14="http://schemas.microsoft.com/office/powerpoint/2010/main" val="10938168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893647"/>
          </a:xfrm>
          <a:prstGeom prst="rect">
            <a:avLst/>
          </a:prstGeom>
        </p:spPr>
        <p:txBody>
          <a:bodyPr wrap="square">
            <a:spAutoFit/>
          </a:bodyPr>
          <a:lstStyle/>
          <a:p>
            <a:r>
              <a:rPr lang="tr-TR" sz="2400" b="1" dirty="0"/>
              <a:t>Kaza bölgesinde yangın ve patlama </a:t>
            </a:r>
            <a:r>
              <a:rPr lang="tr-TR" sz="2400" b="1" dirty="0" err="1"/>
              <a:t>neydana</a:t>
            </a:r>
            <a:r>
              <a:rPr lang="tr-TR" sz="2400" b="1" dirty="0"/>
              <a:t> gelmesi durumunda yapılması </a:t>
            </a:r>
            <a:r>
              <a:rPr lang="tr-TR" sz="2400" b="1" dirty="0" smtClean="0"/>
              <a:t>gerekenler nelerdir ?</a:t>
            </a:r>
          </a:p>
          <a:p>
            <a:endParaRPr lang="tr-TR" sz="2400" b="1" dirty="0"/>
          </a:p>
          <a:p>
            <a:r>
              <a:rPr lang="tr-TR" sz="2400" dirty="0" err="1"/>
              <a:t>Fuel</a:t>
            </a:r>
            <a:r>
              <a:rPr lang="tr-TR" sz="2400" dirty="0"/>
              <a:t> </a:t>
            </a:r>
            <a:r>
              <a:rPr lang="tr-TR" sz="2400" dirty="0" err="1"/>
              <a:t>oilin</a:t>
            </a:r>
            <a:r>
              <a:rPr lang="tr-TR" sz="2400" dirty="0"/>
              <a:t> buharı havadan ağır olduğundan </a:t>
            </a:r>
            <a:r>
              <a:rPr lang="tr-TR" sz="2400" dirty="0" err="1"/>
              <a:t>zamin</a:t>
            </a:r>
            <a:r>
              <a:rPr lang="tr-TR" sz="2400" dirty="0"/>
              <a:t> üzerinde hızla yayılmaktadır. Su </a:t>
            </a:r>
            <a:r>
              <a:rPr lang="tr-TR" sz="2400" dirty="0" smtClean="0"/>
              <a:t>kesinlikle kullanılmamalıdır</a:t>
            </a:r>
            <a:r>
              <a:rPr lang="tr-TR" sz="2400" dirty="0"/>
              <a:t>. Yangının etkisini ve gücü arttıracaktır. Çevresel nedenlerden </a:t>
            </a:r>
            <a:r>
              <a:rPr lang="tr-TR" sz="2400" dirty="0" err="1" smtClean="0"/>
              <a:t>dolayıda</a:t>
            </a:r>
            <a:r>
              <a:rPr lang="tr-TR" sz="2400" dirty="0" smtClean="0"/>
              <a:t> </a:t>
            </a:r>
            <a:r>
              <a:rPr lang="tr-TR" sz="2400" dirty="0"/>
              <a:t>artık </a:t>
            </a:r>
            <a:r>
              <a:rPr lang="tr-TR" sz="2400" dirty="0" err="1"/>
              <a:t>halon</a:t>
            </a:r>
            <a:r>
              <a:rPr lang="tr-TR" sz="2400" dirty="0"/>
              <a:t> kullanılmamaktadır. Köpük </a:t>
            </a:r>
            <a:r>
              <a:rPr lang="tr-TR" sz="2400" dirty="0" err="1"/>
              <a:t>kullanırak</a:t>
            </a:r>
            <a:r>
              <a:rPr lang="tr-TR" sz="2400" dirty="0"/>
              <a:t> yangının üstü kapatılmalı ve kontrol </a:t>
            </a:r>
            <a:r>
              <a:rPr lang="tr-TR" sz="2400" dirty="0" smtClean="0"/>
              <a:t>altına alınmalıdır</a:t>
            </a:r>
            <a:r>
              <a:rPr lang="tr-TR" sz="2400" dirty="0"/>
              <a:t>. </a:t>
            </a:r>
            <a:r>
              <a:rPr lang="tr-TR" sz="2400" dirty="0" err="1"/>
              <a:t>Fuel</a:t>
            </a:r>
            <a:r>
              <a:rPr lang="tr-TR" sz="2400" dirty="0"/>
              <a:t> </a:t>
            </a:r>
            <a:r>
              <a:rPr lang="tr-TR" sz="2400" dirty="0" err="1"/>
              <a:t>oilin</a:t>
            </a:r>
            <a:r>
              <a:rPr lang="tr-TR" sz="2400" dirty="0"/>
              <a:t> üstü köpükle kapanmasına rağmen sıvı alttan yanmaya devam eder. </a:t>
            </a:r>
            <a:r>
              <a:rPr lang="tr-TR" sz="2400" dirty="0" smtClean="0"/>
              <a:t>Bu yüzden </a:t>
            </a:r>
            <a:r>
              <a:rPr lang="tr-TR" sz="2400" dirty="0"/>
              <a:t>sürekli olarak soğutma işlemine devam edilmelidir. Tehlike altında olan sahil tankları</a:t>
            </a:r>
          </a:p>
          <a:p>
            <a:r>
              <a:rPr lang="tr-TR" sz="2400" dirty="0"/>
              <a:t>soğutulmalı ve yanan </a:t>
            </a:r>
            <a:r>
              <a:rPr lang="tr-TR" sz="2400" dirty="0" err="1"/>
              <a:t>fuel</a:t>
            </a:r>
            <a:r>
              <a:rPr lang="tr-TR" sz="2400" dirty="0"/>
              <a:t> </a:t>
            </a:r>
            <a:r>
              <a:rPr lang="tr-TR" sz="2400" dirty="0" err="1"/>
              <a:t>oilin</a:t>
            </a:r>
            <a:r>
              <a:rPr lang="tr-TR" sz="2400" dirty="0"/>
              <a:t> sahil tanklarına ulaşmaması için setler hazırlanmalıdır.</a:t>
            </a:r>
          </a:p>
          <a:p>
            <a:endParaRPr lang="tr-TR" sz="2400" dirty="0"/>
          </a:p>
        </p:txBody>
      </p:sp>
    </p:spTree>
    <p:extLst>
      <p:ext uri="{BB962C8B-B14F-4D97-AF65-F5344CB8AC3E}">
        <p14:creationId xmlns:p14="http://schemas.microsoft.com/office/powerpoint/2010/main" val="17662164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154984"/>
          </a:xfrm>
          <a:prstGeom prst="rect">
            <a:avLst/>
          </a:prstGeom>
        </p:spPr>
        <p:txBody>
          <a:bodyPr wrap="square">
            <a:spAutoFit/>
          </a:bodyPr>
          <a:lstStyle/>
          <a:p>
            <a:r>
              <a:rPr lang="tr-TR" sz="2400" b="1" dirty="0" err="1"/>
              <a:t>Fuel</a:t>
            </a:r>
            <a:r>
              <a:rPr lang="tr-TR" sz="2400" b="1" dirty="0"/>
              <a:t> </a:t>
            </a:r>
            <a:r>
              <a:rPr lang="tr-TR" sz="2400" b="1" dirty="0" err="1"/>
              <a:t>oile</a:t>
            </a:r>
            <a:r>
              <a:rPr lang="tr-TR" sz="2400" b="1" dirty="0"/>
              <a:t> maruz kalan personele yapılan olan </a:t>
            </a:r>
            <a:r>
              <a:rPr lang="tr-TR" sz="2400" b="1" dirty="0" smtClean="0"/>
              <a:t>müdahale</a:t>
            </a:r>
          </a:p>
          <a:p>
            <a:endParaRPr lang="tr-TR" sz="2400" dirty="0"/>
          </a:p>
          <a:p>
            <a:r>
              <a:rPr lang="tr-TR" sz="2400" dirty="0" err="1"/>
              <a:t>Fuel</a:t>
            </a:r>
            <a:r>
              <a:rPr lang="tr-TR" sz="2400" dirty="0"/>
              <a:t> </a:t>
            </a:r>
            <a:r>
              <a:rPr lang="tr-TR" sz="2400" dirty="0" err="1"/>
              <a:t>oilin</a:t>
            </a:r>
            <a:r>
              <a:rPr lang="tr-TR" sz="2400" dirty="0"/>
              <a:t> buharına maruz kalan personelde baş ağrısı, baş dönmesi</a:t>
            </a:r>
            <a:r>
              <a:rPr lang="tr-TR" sz="2400"/>
              <a:t>, </a:t>
            </a:r>
            <a:r>
              <a:rPr lang="tr-TR" sz="2400" smtClean="0"/>
              <a:t>mide </a:t>
            </a:r>
            <a:r>
              <a:rPr lang="tr-TR" sz="2400" dirty="0"/>
              <a:t>bulantısı, gözler </a:t>
            </a:r>
            <a:r>
              <a:rPr lang="tr-TR" sz="2400" dirty="0" smtClean="0"/>
              <a:t>ve üst </a:t>
            </a:r>
            <a:r>
              <a:rPr lang="tr-TR" sz="2400" dirty="0"/>
              <a:t>solunum yollarında tahriş, ağız ve sindirim yollarında tahriş meydana gelebilir</a:t>
            </a:r>
            <a:r>
              <a:rPr lang="tr-TR" sz="2400" dirty="0" smtClean="0"/>
              <a:t>.</a:t>
            </a:r>
          </a:p>
          <a:p>
            <a:r>
              <a:rPr lang="tr-TR" sz="2400" dirty="0"/>
              <a:t>Buhara </a:t>
            </a:r>
            <a:r>
              <a:rPr lang="tr-TR" sz="2400" dirty="0" smtClean="0"/>
              <a:t>çok fazla </a:t>
            </a:r>
            <a:r>
              <a:rPr lang="tr-TR" sz="2400" dirty="0"/>
              <a:t>maruz kalan personel acele olarak açık havaya alınmalı, nefes alamıyorsa suni </a:t>
            </a:r>
            <a:r>
              <a:rPr lang="tr-TR" sz="2400" dirty="0" err="1" smtClean="0"/>
              <a:t>tenefüs</a:t>
            </a:r>
            <a:r>
              <a:rPr lang="tr-TR" sz="2400" dirty="0" smtClean="0"/>
              <a:t> yapılmalıdır</a:t>
            </a:r>
            <a:r>
              <a:rPr lang="tr-TR" sz="2400" dirty="0"/>
              <a:t>. (Doktor müdahalesi gerekmelidir.) Cildine </a:t>
            </a:r>
            <a:r>
              <a:rPr lang="tr-TR" sz="2400" dirty="0" err="1"/>
              <a:t>fuel</a:t>
            </a:r>
            <a:r>
              <a:rPr lang="tr-TR" sz="2400" dirty="0"/>
              <a:t> </a:t>
            </a:r>
            <a:r>
              <a:rPr lang="tr-TR" sz="2400" dirty="0" err="1"/>
              <a:t>oil</a:t>
            </a:r>
            <a:r>
              <a:rPr lang="tr-TR" sz="2400" dirty="0"/>
              <a:t> teması olan personel, hemen</a:t>
            </a:r>
          </a:p>
          <a:p>
            <a:r>
              <a:rPr lang="tr-TR" sz="2400" dirty="0"/>
              <a:t>elbiselerini çıkarmalı, su ile cilt yıkanmalı ve doktora </a:t>
            </a:r>
            <a:r>
              <a:rPr lang="tr-TR" sz="2400" dirty="0" err="1"/>
              <a:t>üdahalesi</a:t>
            </a:r>
            <a:r>
              <a:rPr lang="tr-TR" sz="2400" dirty="0"/>
              <a:t> istenmelidir. Ciltte </a:t>
            </a:r>
            <a:r>
              <a:rPr lang="tr-TR" sz="2400" dirty="0" smtClean="0"/>
              <a:t>tahriş oluşabilir</a:t>
            </a:r>
            <a:r>
              <a:rPr lang="tr-TR" sz="2400" dirty="0"/>
              <a:t>. Göze temas olması durumunda bol su ile yıkanmalı ve acil olarak doktor </a:t>
            </a:r>
            <a:r>
              <a:rPr lang="tr-TR" sz="2400" dirty="0" smtClean="0"/>
              <a:t>müdahalesi gerekmektedir</a:t>
            </a:r>
            <a:r>
              <a:rPr lang="tr-TR" sz="2400" dirty="0"/>
              <a:t>.</a:t>
            </a:r>
          </a:p>
        </p:txBody>
      </p:sp>
    </p:spTree>
    <p:extLst>
      <p:ext uri="{BB962C8B-B14F-4D97-AF65-F5344CB8AC3E}">
        <p14:creationId xmlns:p14="http://schemas.microsoft.com/office/powerpoint/2010/main" val="42450899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3785652"/>
          </a:xfrm>
          <a:prstGeom prst="rect">
            <a:avLst/>
          </a:prstGeom>
        </p:spPr>
        <p:txBody>
          <a:bodyPr wrap="square">
            <a:spAutoFit/>
          </a:bodyPr>
          <a:lstStyle/>
          <a:p>
            <a:r>
              <a:rPr lang="tr-TR" sz="2400" b="1" dirty="0"/>
              <a:t>IMDG : Uluslararası Denizcilik Tehlikeli Yükler</a:t>
            </a:r>
          </a:p>
          <a:p>
            <a:r>
              <a:rPr lang="tr-TR" sz="2400" b="1" dirty="0"/>
              <a:t>IMDG - C : Uluslararası Deniz Danışma Kurulu Tehlikeli Yük Kodları</a:t>
            </a:r>
          </a:p>
          <a:p>
            <a:r>
              <a:rPr lang="tr-TR" sz="2400" b="1" dirty="0"/>
              <a:t>IMCO : Uluslararası Deniz Danışma </a:t>
            </a:r>
            <a:r>
              <a:rPr lang="tr-TR" sz="2400" b="1" dirty="0" smtClean="0"/>
              <a:t>Kurulu</a:t>
            </a:r>
          </a:p>
          <a:p>
            <a:r>
              <a:rPr lang="tr-TR" sz="2400" dirty="0" smtClean="0"/>
              <a:t>LNG </a:t>
            </a:r>
            <a:r>
              <a:rPr lang="tr-TR" sz="2400" dirty="0"/>
              <a:t>: Sıvılaştırılmış Doğal Gaz</a:t>
            </a:r>
          </a:p>
          <a:p>
            <a:r>
              <a:rPr lang="tr-TR" sz="2400" dirty="0" smtClean="0"/>
              <a:t>LPG </a:t>
            </a:r>
            <a:r>
              <a:rPr lang="tr-TR" sz="2400" dirty="0"/>
              <a:t>: Sıvılaştırılmış Petrol </a:t>
            </a:r>
            <a:r>
              <a:rPr lang="tr-TR" sz="2400" dirty="0" smtClean="0"/>
              <a:t>Gazı</a:t>
            </a:r>
          </a:p>
          <a:p>
            <a:r>
              <a:rPr lang="tr-TR" sz="2400" dirty="0"/>
              <a:t>CTU : Konteyner Taşıma Birimi</a:t>
            </a:r>
          </a:p>
          <a:p>
            <a:r>
              <a:rPr lang="tr-TR" sz="2400" dirty="0"/>
              <a:t>ILO : Uluslararası Çalışma </a:t>
            </a:r>
            <a:r>
              <a:rPr lang="tr-TR" sz="2400" dirty="0" smtClean="0"/>
              <a:t>Örgütü</a:t>
            </a:r>
          </a:p>
          <a:p>
            <a:r>
              <a:rPr lang="tr-TR" sz="2400" dirty="0"/>
              <a:t>IMGS : Gemiler İçin Uluslararası Tıbbi </a:t>
            </a:r>
            <a:r>
              <a:rPr lang="tr-TR" sz="2400" dirty="0" err="1" smtClean="0"/>
              <a:t>Rehberİer</a:t>
            </a:r>
            <a:endParaRPr lang="tr-TR" sz="2400" dirty="0" smtClean="0"/>
          </a:p>
          <a:p>
            <a:r>
              <a:rPr lang="tr-TR" sz="2400" dirty="0"/>
              <a:t>WHO : Dünya Sağlık Örgütü</a:t>
            </a:r>
          </a:p>
          <a:p>
            <a:r>
              <a:rPr lang="tr-TR" sz="2400" dirty="0"/>
              <a:t>EMS : Acil Durum Tedbirleri</a:t>
            </a:r>
          </a:p>
        </p:txBody>
      </p:sp>
    </p:spTree>
    <p:extLst>
      <p:ext uri="{BB962C8B-B14F-4D97-AF65-F5344CB8AC3E}">
        <p14:creationId xmlns:p14="http://schemas.microsoft.com/office/powerpoint/2010/main" val="13138194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Özel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64A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2969</TotalTime>
  <Words>1592</Words>
  <Application>Microsoft Office PowerPoint</Application>
  <PresentationFormat>Ekran Gösterisi (4:3)</PresentationFormat>
  <Paragraphs>97</Paragraphs>
  <Slides>18</Slides>
  <Notes>0</Notes>
  <HiddenSlides>0</HiddenSlides>
  <MMClips>0</MMClips>
  <ScaleCrop>false</ScaleCrop>
  <HeadingPairs>
    <vt:vector size="4" baseType="variant">
      <vt:variant>
        <vt:lpstr>Tema</vt:lpstr>
      </vt:variant>
      <vt:variant>
        <vt:i4>1</vt:i4>
      </vt:variant>
      <vt:variant>
        <vt:lpstr>Slayt Başlıkları</vt:lpstr>
      </vt:variant>
      <vt:variant>
        <vt:i4>18</vt:i4>
      </vt:variant>
    </vt:vector>
  </HeadingPairs>
  <TitlesOfParts>
    <vt:vector size="19" baseType="lpstr">
      <vt:lpstr>Sunu1</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myo202</cp:lastModifiedBy>
  <cp:revision>304</cp:revision>
  <dcterms:created xsi:type="dcterms:W3CDTF">2013-07-18T08:50:31Z</dcterms:created>
  <dcterms:modified xsi:type="dcterms:W3CDTF">2019-12-11T14:07:01Z</dcterms:modified>
</cp:coreProperties>
</file>